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68" r:id="rId4"/>
    <p:sldId id="283" r:id="rId5"/>
    <p:sldId id="285" r:id="rId6"/>
    <p:sldId id="286" r:id="rId7"/>
    <p:sldId id="276" r:id="rId8"/>
    <p:sldId id="284"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533400"/>
            <a:ext cx="7543800" cy="5791200"/>
          </a:xfrm>
        </p:spPr>
        <p:txBody>
          <a:bodyPr>
            <a:normAutofit/>
          </a:bodyPr>
          <a:lstStyle/>
          <a:p>
            <a:r>
              <a:rPr lang="en-US" dirty="0" smtClean="0"/>
              <a:t> </a:t>
            </a:r>
            <a:endParaRPr lang="ar-SA" dirty="0" smtClean="0"/>
          </a:p>
          <a:p>
            <a:endParaRPr lang="ar-EG" dirty="0" smtClean="0">
              <a:solidFill>
                <a:srgbClr val="FF0000"/>
              </a:solidFill>
            </a:endParaRPr>
          </a:p>
          <a:p>
            <a:endParaRPr lang="ar-EG" dirty="0">
              <a:solidFill>
                <a:srgbClr val="FF0000"/>
              </a:solidFill>
            </a:endParaRPr>
          </a:p>
          <a:p>
            <a:pPr rtl="1"/>
            <a:r>
              <a:rPr lang="ar-EG" sz="4400" b="1" dirty="0" smtClean="0">
                <a:solidFill>
                  <a:srgbClr val="FF0000"/>
                </a:solidFill>
              </a:rPr>
              <a:t>تابع </a:t>
            </a:r>
            <a:r>
              <a:rPr lang="ar-SA" sz="4400" b="1" dirty="0" smtClean="0">
                <a:solidFill>
                  <a:srgbClr val="FF0000"/>
                </a:solidFill>
              </a:rPr>
              <a:t>الفصل </a:t>
            </a:r>
            <a:r>
              <a:rPr lang="ar-EG" sz="4400" b="1" dirty="0" smtClean="0">
                <a:solidFill>
                  <a:srgbClr val="FF0000"/>
                </a:solidFill>
              </a:rPr>
              <a:t>الأول</a:t>
            </a:r>
            <a:r>
              <a:rPr lang="ar-SA" sz="4400" b="1" dirty="0">
                <a:solidFill>
                  <a:srgbClr val="FF0000"/>
                </a:solidFill>
              </a:rPr>
              <a:t/>
            </a:r>
            <a:br>
              <a:rPr lang="ar-SA" sz="4400" b="1" dirty="0">
                <a:solidFill>
                  <a:srgbClr val="FF0000"/>
                </a:solidFill>
              </a:rPr>
            </a:br>
            <a:r>
              <a:rPr lang="ar-EG" sz="4400" b="1" dirty="0" smtClean="0">
                <a:solidFill>
                  <a:srgbClr val="FF0000"/>
                </a:solidFill>
              </a:rPr>
              <a:t>مفاهيم علمية في ظل إمبراطورية عولمية</a:t>
            </a:r>
            <a:endParaRPr lang="ar-EG" sz="4400" b="1" dirty="0"/>
          </a:p>
        </p:txBody>
      </p:sp>
    </p:spTree>
    <p:extLst>
      <p:ext uri="{BB962C8B-B14F-4D97-AF65-F5344CB8AC3E}">
        <p14:creationId xmlns:p14="http://schemas.microsoft.com/office/powerpoint/2010/main" val="405724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رابعا: </a:t>
            </a:r>
            <a:r>
              <a:rPr lang="ar-EG" sz="4000" b="1" u="sng" dirty="0" smtClean="0">
                <a:solidFill>
                  <a:srgbClr val="FF0000"/>
                </a:solidFill>
              </a:rPr>
              <a:t>التنوير:</a:t>
            </a:r>
            <a:endParaRPr lang="ar-EG" sz="4000" b="1" u="sng" dirty="0">
              <a:solidFill>
                <a:srgbClr val="FF0000"/>
              </a:solidFill>
            </a:endParaRPr>
          </a:p>
          <a:p>
            <a:pPr rtl="1"/>
            <a:r>
              <a:rPr lang="ar-EG" sz="4000" b="1" dirty="0" smtClean="0">
                <a:solidFill>
                  <a:schemeClr val="tx1"/>
                </a:solidFill>
                <a:latin typeface="+mj-lt"/>
                <a:ea typeface="+mj-ea"/>
                <a:cs typeface="+mj-cs"/>
              </a:rPr>
              <a:t>ويعني نشر مبادئ العدل الاجتماعي والمساواة السياسية، وتحرير الاقتصاد من القيود الاقطاعية ونشر المعرفة العلمية حيث الجهل والخرافة والظلم هي أسباب تعاسة البشر، </a:t>
            </a:r>
            <a:r>
              <a:rPr lang="ar-EG" sz="4000" b="1" u="sng" dirty="0" smtClean="0">
                <a:solidFill>
                  <a:schemeClr val="accent5">
                    <a:lumMod val="75000"/>
                  </a:schemeClr>
                </a:solidFill>
                <a:latin typeface="+mj-lt"/>
                <a:ea typeface="+mj-ea"/>
                <a:cs typeface="+mj-cs"/>
              </a:rPr>
              <a:t>أى أن التنوير يعني :</a:t>
            </a:r>
          </a:p>
          <a:p>
            <a:pPr rtl="1"/>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122609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477000"/>
          </a:xfrm>
        </p:spPr>
        <p:txBody>
          <a:bodyPr>
            <a:noAutofit/>
          </a:bodyPr>
          <a:lstStyle/>
          <a:p>
            <a:pPr marL="571500" indent="-571500" rtl="1">
              <a:buFontTx/>
              <a:buChar char="-"/>
            </a:pPr>
            <a:r>
              <a:rPr lang="ar-EG" sz="3600" b="1" dirty="0" smtClean="0">
                <a:solidFill>
                  <a:srgbClr val="002060"/>
                </a:solidFill>
                <a:latin typeface="+mj-lt"/>
                <a:ea typeface="+mj-ea"/>
                <a:cs typeface="+mj-cs"/>
              </a:rPr>
              <a:t>تحرير العقل من مكبلاته وخرافاته.</a:t>
            </a:r>
          </a:p>
          <a:p>
            <a:pPr marL="571500" indent="-571500" rtl="1">
              <a:buFontTx/>
              <a:buChar char="-"/>
            </a:pPr>
            <a:r>
              <a:rPr lang="ar-EG" sz="3600" b="1" dirty="0" smtClean="0">
                <a:solidFill>
                  <a:srgbClr val="002060"/>
                </a:solidFill>
                <a:latin typeface="+mj-lt"/>
                <a:ea typeface="+mj-ea"/>
                <a:cs typeface="+mj-cs"/>
              </a:rPr>
              <a:t>تحرير المجتمع من قيود الاقطاع والحواجز الطبقية.</a:t>
            </a:r>
          </a:p>
          <a:p>
            <a:pPr marL="571500" indent="-571500" rtl="1">
              <a:buFontTx/>
              <a:buChar char="-"/>
            </a:pPr>
            <a:r>
              <a:rPr lang="ar-EG" sz="3600" b="1" dirty="0" smtClean="0">
                <a:solidFill>
                  <a:srgbClr val="002060"/>
                </a:solidFill>
                <a:latin typeface="+mj-lt"/>
                <a:ea typeface="+mj-ea"/>
                <a:cs typeface="+mj-cs"/>
              </a:rPr>
              <a:t>تدعيم النزعة القومية والحركة الوطنية.</a:t>
            </a:r>
          </a:p>
          <a:p>
            <a:pPr marL="571500" indent="-571500" rtl="1">
              <a:buFontTx/>
              <a:buChar char="-"/>
            </a:pPr>
            <a:r>
              <a:rPr lang="ar-EG" sz="3600" b="1" dirty="0" smtClean="0">
                <a:solidFill>
                  <a:srgbClr val="002060"/>
                </a:solidFill>
                <a:latin typeface="+mj-lt"/>
                <a:ea typeface="+mj-ea"/>
                <a:cs typeface="+mj-cs"/>
              </a:rPr>
              <a:t>الاهتمام بالعلم والمعرفة الموضوعية على اعتبار أنها وعاء الضمير الوطني.</a:t>
            </a:r>
          </a:p>
          <a:p>
            <a:pPr marL="571500" indent="-571500" rtl="1">
              <a:buFontTx/>
              <a:buChar char="-"/>
            </a:pPr>
            <a:r>
              <a:rPr lang="ar-EG" sz="3600" b="1" dirty="0" smtClean="0">
                <a:solidFill>
                  <a:srgbClr val="002060"/>
                </a:solidFill>
                <a:latin typeface="+mj-lt"/>
                <a:ea typeface="+mj-ea"/>
                <a:cs typeface="+mj-cs"/>
              </a:rPr>
              <a:t>رفض الذوبان في ثقافة المستعمر.</a:t>
            </a:r>
          </a:p>
          <a:p>
            <a:pPr marL="571500" indent="-571500" rtl="1">
              <a:buFontTx/>
              <a:buChar char="-"/>
            </a:pPr>
            <a:r>
              <a:rPr lang="ar-EG" sz="3600" b="1" dirty="0" smtClean="0">
                <a:solidFill>
                  <a:srgbClr val="002060"/>
                </a:solidFill>
                <a:latin typeface="+mj-lt"/>
                <a:ea typeface="+mj-ea"/>
                <a:cs typeface="+mj-cs"/>
              </a:rPr>
              <a:t>الاهتمام بالتوسع في التعليم مع التأكيد على التمسك بالأصالة والتفاعل مع المعاصرة.</a:t>
            </a:r>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93831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400800"/>
          </a:xfrm>
        </p:spPr>
        <p:txBody>
          <a:bodyPr>
            <a:noAutofit/>
          </a:bodyPr>
          <a:lstStyle/>
          <a:p>
            <a:pPr rtl="1"/>
            <a:r>
              <a:rPr lang="ar-EG" sz="4000" b="1" u="sng" dirty="0" smtClean="0">
                <a:solidFill>
                  <a:srgbClr val="FF0000"/>
                </a:solidFill>
              </a:rPr>
              <a:t>خامسا: </a:t>
            </a:r>
            <a:r>
              <a:rPr lang="ar-EG" sz="4000" b="1" u="sng" dirty="0">
                <a:solidFill>
                  <a:srgbClr val="FF0000"/>
                </a:solidFill>
              </a:rPr>
              <a:t>التعددية الثقافية </a:t>
            </a:r>
            <a:r>
              <a:rPr lang="ar-EG" sz="4000" b="1" u="sng" dirty="0">
                <a:solidFill>
                  <a:srgbClr val="FF0000"/>
                </a:solidFill>
              </a:rPr>
              <a:t>:</a:t>
            </a:r>
            <a:endParaRPr lang="ar-EG" sz="4000" b="1" u="sng" dirty="0">
              <a:solidFill>
                <a:srgbClr val="FF0000"/>
              </a:solidFill>
            </a:endParaRPr>
          </a:p>
          <a:p>
            <a:pPr rtl="1"/>
            <a:r>
              <a:rPr lang="ar-EG" sz="4000" b="1" dirty="0" smtClean="0">
                <a:solidFill>
                  <a:schemeClr val="tx1"/>
                </a:solidFill>
                <a:latin typeface="+mj-lt"/>
                <a:ea typeface="+mj-ea"/>
                <a:cs typeface="+mj-cs"/>
              </a:rPr>
              <a:t>وتعني التنوع الثقافي في التعليم مع الأخذ في الاعتبار أن جميع الثقافات المعاصرة هي ثقافات مهجنة من تمازج حدث بين الثقافات الأخرى أو القديمة، وبالتالي يصعب في الوقت الحاضر أن توجد ثقافة خالصة، </a:t>
            </a:r>
          </a:p>
          <a:p>
            <a:pPr rtl="1"/>
            <a:r>
              <a:rPr lang="ar-EG" sz="4000" b="1" dirty="0" smtClean="0">
                <a:solidFill>
                  <a:schemeClr val="tx1"/>
                </a:solidFill>
                <a:latin typeface="+mj-lt"/>
                <a:ea typeface="+mj-ea"/>
                <a:cs typeface="+mj-cs"/>
              </a:rPr>
              <a:t>أو</a:t>
            </a:r>
          </a:p>
          <a:p>
            <a:pPr rtl="1"/>
            <a:r>
              <a:rPr lang="ar-EG" b="1" u="sng" dirty="0" smtClean="0">
                <a:solidFill>
                  <a:schemeClr val="tx1"/>
                </a:solidFill>
                <a:latin typeface="+mj-lt"/>
                <a:ea typeface="+mj-ea"/>
                <a:cs typeface="+mj-cs"/>
              </a:rPr>
              <a:t>أنها تعني </a:t>
            </a:r>
            <a:r>
              <a:rPr lang="ar-EG" b="1" dirty="0" smtClean="0">
                <a:solidFill>
                  <a:schemeClr val="tx1"/>
                </a:solidFill>
                <a:latin typeface="+mj-lt"/>
                <a:ea typeface="+mj-ea"/>
                <a:cs typeface="+mj-cs"/>
              </a:rPr>
              <a:t>تهيئة المواطنين في مجتمع متعدد الثقافات لقبول الأنظمة العقدية المختلفة، بالإضافة إلى العادات والتقاليد والفنون والممارسات الحياتية السلوكية وغيرها الخاصة بالجاليات المختلفة في الأمة حتى تنصهر مع مواطني الدولة لتكون مجتمعا واحدا.</a:t>
            </a:r>
            <a:endParaRPr lang="ar-EG" b="1" dirty="0" smtClean="0">
              <a:solidFill>
                <a:schemeClr val="accent5">
                  <a:lumMod val="75000"/>
                </a:schemeClr>
              </a:solidFill>
              <a:latin typeface="+mj-lt"/>
              <a:ea typeface="+mj-ea"/>
              <a:cs typeface="+mj-cs"/>
            </a:endParaRPr>
          </a:p>
          <a:p>
            <a:pPr rtl="1"/>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129837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سادسا: الهوية الثافية:</a:t>
            </a:r>
            <a:endParaRPr lang="ar-EG" sz="4000" b="1" u="sng" dirty="0">
              <a:solidFill>
                <a:srgbClr val="FF0000"/>
              </a:solidFill>
            </a:endParaRPr>
          </a:p>
          <a:p>
            <a:pPr rtl="1"/>
            <a:r>
              <a:rPr lang="ar-EG" sz="4000" b="1" dirty="0" smtClean="0">
                <a:solidFill>
                  <a:schemeClr val="tx1"/>
                </a:solidFill>
                <a:latin typeface="+mj-lt"/>
                <a:ea typeface="+mj-ea"/>
                <a:cs typeface="+mj-cs"/>
              </a:rPr>
              <a:t>وتعني مجموعة الصفات والملامح الاجتماعية والفكرية التي تتميز بها الثقافة في مجتمع ما عن غيرها من الثقافات والقيم والأخلاق والسلوك الاجتماعي والعادات والتقاليد والفنون والآداب والعلوم والاقتصاد وغير ذلك من مكونات الثقافة التي تحدد شخصية المجتمع وسماته المميزة التي يحرص أعضاؤه على الحفاظ عليها.</a:t>
            </a:r>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198782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i="1" dirty="0" smtClean="0">
                <a:solidFill>
                  <a:schemeClr val="accent5">
                    <a:lumMod val="75000"/>
                  </a:schemeClr>
                </a:solidFill>
                <a:latin typeface="+mj-lt"/>
                <a:ea typeface="+mj-ea"/>
                <a:cs typeface="+mj-cs"/>
              </a:rPr>
              <a:t>أى أن الهوية الثقافية</a:t>
            </a:r>
          </a:p>
          <a:p>
            <a:pPr rtl="1"/>
            <a:r>
              <a:rPr lang="ar-EG" sz="4000" b="1" dirty="0" smtClean="0">
                <a:solidFill>
                  <a:schemeClr val="tx1"/>
                </a:solidFill>
                <a:latin typeface="+mj-lt"/>
                <a:ea typeface="+mj-ea"/>
                <a:cs typeface="+mj-cs"/>
              </a:rPr>
              <a:t>تدور حول تمسك المجتمع بلغته وبدينه وعاداته وتقاليده وأعرافه سواء في الحاضر أو في المستقبل مع أخذ ما يناسب هذه الهوية من ثقافة الآخر وذلك تمشيا مع تطورات العصر.</a:t>
            </a:r>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90195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096000"/>
          </a:xfrm>
        </p:spPr>
        <p:txBody>
          <a:bodyPr>
            <a:noAutofit/>
          </a:bodyPr>
          <a:lstStyle/>
          <a:p>
            <a:pPr rtl="1"/>
            <a:r>
              <a:rPr lang="ar-EG" sz="4000" b="1" u="sng" dirty="0" smtClean="0">
                <a:solidFill>
                  <a:srgbClr val="FF0000"/>
                </a:solidFill>
              </a:rPr>
              <a:t>سابعا: الهوية القومية:</a:t>
            </a:r>
            <a:endParaRPr lang="ar-EG" sz="4000" b="1" u="sng" dirty="0">
              <a:solidFill>
                <a:srgbClr val="FF0000"/>
              </a:solidFill>
            </a:endParaRPr>
          </a:p>
          <a:p>
            <a:pPr rtl="1"/>
            <a:r>
              <a:rPr lang="ar-EG" sz="4000" b="1" dirty="0" smtClean="0">
                <a:solidFill>
                  <a:schemeClr val="tx1"/>
                </a:solidFill>
                <a:latin typeface="+mj-lt"/>
                <a:ea typeface="+mj-ea"/>
                <a:cs typeface="+mj-cs"/>
              </a:rPr>
              <a:t>وتعني شعور الأفراد نحو وطنهم وقومهم والروابط التي تربطهم بذلك الوطن، أى أنها تعبر عن العلاقة ين المواطن والأمة، </a:t>
            </a:r>
            <a:r>
              <a:rPr lang="ar-EG" sz="4000" b="1" dirty="0" smtClean="0">
                <a:solidFill>
                  <a:schemeClr val="accent5">
                    <a:lumMod val="75000"/>
                  </a:schemeClr>
                </a:solidFill>
                <a:latin typeface="+mj-lt"/>
                <a:ea typeface="+mj-ea"/>
                <a:cs typeface="+mj-cs"/>
              </a:rPr>
              <a:t>وتركز على:</a:t>
            </a:r>
          </a:p>
          <a:p>
            <a:pPr rtl="1"/>
            <a:r>
              <a:rPr lang="ar-EG" sz="4000" b="1" dirty="0" smtClean="0">
                <a:solidFill>
                  <a:schemeClr val="accent5">
                    <a:lumMod val="75000"/>
                  </a:schemeClr>
                </a:solidFill>
                <a:latin typeface="+mj-lt"/>
                <a:ea typeface="+mj-ea"/>
                <a:cs typeface="+mj-cs"/>
              </a:rPr>
              <a:t>- مفهوم الوطن.</a:t>
            </a:r>
          </a:p>
          <a:p>
            <a:pPr rtl="1"/>
            <a:r>
              <a:rPr lang="ar-EG" sz="4000" b="1" dirty="0" smtClean="0">
                <a:solidFill>
                  <a:schemeClr val="accent5">
                    <a:lumMod val="75000"/>
                  </a:schemeClr>
                </a:solidFill>
                <a:latin typeface="+mj-lt"/>
                <a:ea typeface="+mj-ea"/>
                <a:cs typeface="+mj-cs"/>
              </a:rPr>
              <a:t>- مفهوم الأمة.</a:t>
            </a:r>
          </a:p>
          <a:p>
            <a:pPr rtl="1"/>
            <a:r>
              <a:rPr lang="ar-EG" sz="4000" b="1" dirty="0" smtClean="0">
                <a:solidFill>
                  <a:schemeClr val="accent5">
                    <a:lumMod val="75000"/>
                  </a:schemeClr>
                </a:solidFill>
                <a:latin typeface="+mj-lt"/>
                <a:ea typeface="+mj-ea"/>
                <a:cs typeface="+mj-cs"/>
              </a:rPr>
              <a:t>- مفهوم الإقليم.</a:t>
            </a:r>
          </a:p>
          <a:p>
            <a:pPr rtl="1"/>
            <a:r>
              <a:rPr lang="ar-EG" sz="4000" b="1" dirty="0" smtClean="0">
                <a:solidFill>
                  <a:schemeClr val="accent5">
                    <a:lumMod val="75000"/>
                  </a:schemeClr>
                </a:solidFill>
                <a:latin typeface="+mj-lt"/>
                <a:ea typeface="+mj-ea"/>
                <a:cs typeface="+mj-cs"/>
              </a:rPr>
              <a:t>- مفهوم المواطن.</a:t>
            </a:r>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3223566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915400" cy="6400800"/>
          </a:xfrm>
        </p:spPr>
        <p:txBody>
          <a:bodyPr>
            <a:noAutofit/>
          </a:bodyPr>
          <a:lstStyle/>
          <a:p>
            <a:pPr rtl="1"/>
            <a:r>
              <a:rPr lang="ar-EG" sz="4000" b="1" u="sng" dirty="0" smtClean="0">
                <a:solidFill>
                  <a:schemeClr val="accent6">
                    <a:lumMod val="75000"/>
                  </a:schemeClr>
                </a:solidFill>
                <a:latin typeface="+mj-lt"/>
                <a:ea typeface="+mj-ea"/>
                <a:cs typeface="+mj-cs"/>
              </a:rPr>
              <a:t>ويلاحظ:</a:t>
            </a:r>
          </a:p>
          <a:p>
            <a:pPr rtl="1"/>
            <a:r>
              <a:rPr lang="ar-EG" sz="4000" b="1" dirty="0" smtClean="0">
                <a:solidFill>
                  <a:schemeClr val="accent6">
                    <a:lumMod val="75000"/>
                  </a:schemeClr>
                </a:solidFill>
                <a:latin typeface="+mj-lt"/>
                <a:ea typeface="+mj-ea"/>
                <a:cs typeface="+mj-cs"/>
              </a:rPr>
              <a:t>أن الهوية القومية تتشابه مع الهوية الثقافية للمجتمع في عموميات الثقافة التي يشترك فيها كل الأفراد،</a:t>
            </a:r>
          </a:p>
          <a:p>
            <a:pPr rtl="1"/>
            <a:r>
              <a:rPr lang="ar-EG" sz="4000" b="1" dirty="0" smtClean="0">
                <a:solidFill>
                  <a:schemeClr val="accent5">
                    <a:lumMod val="75000"/>
                  </a:schemeClr>
                </a:solidFill>
                <a:latin typeface="+mj-lt"/>
                <a:ea typeface="+mj-ea"/>
                <a:cs typeface="+mj-cs"/>
              </a:rPr>
              <a:t>في حين تختلف الهوية القومية عن الهوية الثقافية من ناحية البعد الجغرافي على اعتبار أن الثقافة تخص مجتمعا عاما له حدوده المميزة، في حين أن القومية تضم مجموعة مجتمعات متفرقة من حيث الموقع الجغرافي ولكنها متشابهة في اللغة والدين.</a:t>
            </a:r>
            <a:endParaRPr lang="ar-SA" sz="4000" b="1" dirty="0">
              <a:solidFill>
                <a:schemeClr val="accent5">
                  <a:lumMod val="75000"/>
                </a:schemeClr>
              </a:solidFill>
              <a:latin typeface="+mj-lt"/>
              <a:ea typeface="+mj-ea"/>
              <a:cs typeface="+mj-cs"/>
            </a:endParaRPr>
          </a:p>
        </p:txBody>
      </p:sp>
    </p:spTree>
    <p:extLst>
      <p:ext uri="{BB962C8B-B14F-4D97-AF65-F5344CB8AC3E}">
        <p14:creationId xmlns:p14="http://schemas.microsoft.com/office/powerpoint/2010/main" val="104385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355</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31</cp:revision>
  <dcterms:created xsi:type="dcterms:W3CDTF">2006-08-16T00:00:00Z</dcterms:created>
  <dcterms:modified xsi:type="dcterms:W3CDTF">2020-04-10T19:41:20Z</dcterms:modified>
</cp:coreProperties>
</file>